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5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474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465A-3B59-41F2-BB74-829DC5769999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D70D0-B26C-4759-A1ED-9B4B14AE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465A-3B59-41F2-BB74-829DC5769999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D70D0-B26C-4759-A1ED-9B4B14AE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465A-3B59-41F2-BB74-829DC5769999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D70D0-B26C-4759-A1ED-9B4B14AE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465A-3B59-41F2-BB74-829DC5769999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D70D0-B26C-4759-A1ED-9B4B14AE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465A-3B59-41F2-BB74-829DC5769999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D70D0-B26C-4759-A1ED-9B4B14AE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465A-3B59-41F2-BB74-829DC5769999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D70D0-B26C-4759-A1ED-9B4B14AE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465A-3B59-41F2-BB74-829DC5769999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D70D0-B26C-4759-A1ED-9B4B14AE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465A-3B59-41F2-BB74-829DC5769999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D70D0-B26C-4759-A1ED-9B4B14AE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465A-3B59-41F2-BB74-829DC5769999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D70D0-B26C-4759-A1ED-9B4B14AE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465A-3B59-41F2-BB74-829DC5769999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D70D0-B26C-4759-A1ED-9B4B14AE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465A-3B59-41F2-BB74-829DC5769999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D70D0-B26C-4759-A1ED-9B4B14AE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7D465A-3B59-41F2-BB74-829DC5769999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D70D0-B26C-4759-A1ED-9B4B14AE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m4-tub-ru.yandex.net/i?id=52867184-21-72&amp;n=21" TargetMode="External"/><Relationship Id="rId2" Type="http://schemas.openxmlformats.org/officeDocument/2006/relationships/hyperlink" Target="http://im0-tub-ru.yandex.net/i?id=87920543-38-72&amp;n=21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chool8mog.besthost.by/index.php?cstart=7&amp;" TargetMode="External"/><Relationship Id="rId4" Type="http://schemas.openxmlformats.org/officeDocument/2006/relationships/hyperlink" Target="http://im8-tub-ru.yandex.net/i?id=298518828-51-72&amp;n=21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500173"/>
          </a:xfrm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Родительское собрание 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1428736"/>
            <a:ext cx="6400800" cy="17145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Тема:</a:t>
            </a:r>
            <a:r>
              <a:rPr lang="ru-RU" b="1" dirty="0">
                <a:solidFill>
                  <a:srgbClr val="CC3300"/>
                </a:solidFill>
              </a:rPr>
              <a:t>«Семья и школа. Роль семьи в воспитании ребенка»</a:t>
            </a:r>
            <a:endParaRPr lang="ru-RU" dirty="0">
              <a:solidFill>
                <a:srgbClr val="CC3300"/>
              </a:solidFill>
            </a:endParaRPr>
          </a:p>
          <a:p>
            <a:endParaRPr lang="ru-RU" dirty="0"/>
          </a:p>
        </p:txBody>
      </p:sp>
      <p:pic>
        <p:nvPicPr>
          <p:cNvPr id="6" name="Рисунок 5" descr="sm_full.aspx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85992"/>
            <a:ext cx="5381625" cy="4191000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Список источников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0"/>
            <a:ext cx="8715436" cy="4929222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Азаров Ю.П.Семейная педагогика. М.: Политиздат,1982</a:t>
            </a:r>
          </a:p>
          <a:p>
            <a:pPr lvl="0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Афанасьева Т.М. Семья. М.: Просвешение,1985</a:t>
            </a:r>
          </a:p>
          <a:p>
            <a:pPr lvl="0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Диалоги о воспитании: Книга для родителей/под ред. В.Н.Столетова; М.:Педагогика,1985</a:t>
            </a:r>
          </a:p>
          <a:p>
            <a:pPr lvl="0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Ковалев С.В.Психология современной семьи.М.:Просвещение,1988</a:t>
            </a:r>
          </a:p>
          <a:p>
            <a:pPr lvl="0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Культура семейных отношений: Сборник статей.М.,1985</a:t>
            </a:r>
          </a:p>
          <a:p>
            <a:pPr lvl="0"/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Селевко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Г.К.,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Селевко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А.Г. Найди себя. М.: Народное образование,2001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Воспитание без обид- </a:t>
            </a:r>
            <a:r>
              <a:rPr lang="ru-RU" sz="2200" u="sng" dirty="0">
                <a:latin typeface="Times New Roman" pitchFamily="18" charset="0"/>
                <a:cs typeface="Times New Roman" pitchFamily="18" charset="0"/>
                <a:hlinkClick r:id="rId2"/>
              </a:rPr>
              <a:t>http://im0-tub-ru.yandex.net/i?id=87920543-38-72&amp;n=21</a:t>
            </a:r>
            <a:endParaRPr lang="ru-RU" sz="2200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Не бей ребенка - </a:t>
            </a:r>
            <a:r>
              <a:rPr lang="ru-RU" sz="2200" u="sng" dirty="0">
                <a:latin typeface="Times New Roman" pitchFamily="18" charset="0"/>
                <a:cs typeface="Times New Roman" pitchFamily="18" charset="0"/>
                <a:hlinkClick r:id="rId3"/>
              </a:rPr>
              <a:t>http://im4-tub-ru.yandex.net/i?id=52867184-21-72&amp;n=21</a:t>
            </a:r>
            <a:endParaRPr lang="ru-RU" sz="2200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Избиение детей- </a:t>
            </a:r>
            <a:r>
              <a:rPr lang="ru-RU" sz="2200" u="sng" dirty="0">
                <a:latin typeface="Times New Roman" pitchFamily="18" charset="0"/>
                <a:cs typeface="Times New Roman" pitchFamily="18" charset="0"/>
                <a:hlinkClick r:id="rId4"/>
              </a:rPr>
              <a:t>http://im8-tub-ru.yandex.net/i?id=298518828-51-72&amp;n=21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Семья - </a:t>
            </a:r>
            <a:r>
              <a:rPr lang="ru-RU" sz="2200" u="sng" dirty="0">
                <a:latin typeface="Times New Roman" pitchFamily="18" charset="0"/>
                <a:cs typeface="Times New Roman" pitchFamily="18" charset="0"/>
                <a:hlinkClick r:id="rId5"/>
              </a:rPr>
              <a:t>http://school8mog.besthost.by/index.php?cstart=7&amp;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Семья школа любви- http://900igr.net/kartinki/obschestvoznanie/Semja-1/116-Ljubvi.html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/>
          </a:p>
          <a:p>
            <a:pPr lvl="0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Семья- колыбель духовного рождения человека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2928958"/>
          </a:xfrm>
        </p:spPr>
        <p:txBody>
          <a:bodyPr>
            <a:normAutofit lnSpcReduction="10000"/>
          </a:bodyPr>
          <a:lstStyle/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семейном кругу мы с вами растем</a:t>
            </a:r>
            <a:endParaRPr lang="ru-RU" sz="1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Основа основ – родительский дом.</a:t>
            </a:r>
            <a:endParaRPr lang="ru-RU" sz="1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семейном кругу все корни твои,</a:t>
            </a:r>
            <a:endParaRPr lang="ru-RU" sz="1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в жизнь ты выходишь из этой семьи.</a:t>
            </a:r>
            <a:endParaRPr lang="ru-RU" sz="1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семейном кругу мы жизнь создаем,</a:t>
            </a:r>
            <a:endParaRPr lang="ru-RU" sz="1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Основа основ –родительский дом.</a:t>
            </a:r>
            <a:endParaRPr lang="ru-RU" sz="4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8" name="Picture 2" descr="C:\Users\user\Pictures\obereg_semyi400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04501">
            <a:off x="5433313" y="3075404"/>
            <a:ext cx="3838575" cy="354330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Прямая соединительная линия 15"/>
          <p:cNvCxnSpPr>
            <a:cxnSpLocks noChangeShapeType="1"/>
          </p:cNvCxnSpPr>
          <p:nvPr/>
        </p:nvCxnSpPr>
        <p:spPr bwMode="auto">
          <a:xfrm>
            <a:off x="1643042" y="3714752"/>
            <a:ext cx="2357437" cy="85725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9" name="Прямая соединительная линия 13"/>
          <p:cNvCxnSpPr>
            <a:cxnSpLocks noChangeShapeType="1"/>
          </p:cNvCxnSpPr>
          <p:nvPr/>
        </p:nvCxnSpPr>
        <p:spPr bwMode="auto">
          <a:xfrm>
            <a:off x="1714480" y="3500438"/>
            <a:ext cx="2357437" cy="28575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" name="Прямая соединительная линия 9"/>
          <p:cNvCxnSpPr>
            <a:cxnSpLocks noChangeShapeType="1"/>
          </p:cNvCxnSpPr>
          <p:nvPr/>
        </p:nvCxnSpPr>
        <p:spPr bwMode="auto">
          <a:xfrm flipV="1">
            <a:off x="1643042" y="2571744"/>
            <a:ext cx="2286000" cy="9286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2" name="Прямая соединительная линия 9"/>
          <p:cNvCxnSpPr>
            <a:cxnSpLocks noChangeShapeType="1"/>
          </p:cNvCxnSpPr>
          <p:nvPr/>
        </p:nvCxnSpPr>
        <p:spPr bwMode="auto">
          <a:xfrm flipV="1">
            <a:off x="1500166" y="1785926"/>
            <a:ext cx="2286000" cy="9286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000132"/>
          </a:xfrm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Семейные ценности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endParaRPr lang="ru-RU" dirty="0"/>
          </a:p>
          <a:p>
            <a:pPr lvl="0">
              <a:buNone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071538" y="1785926"/>
            <a:ext cx="642941" cy="37856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В</a:t>
            </a:r>
          </a:p>
          <a:p>
            <a:pPr>
              <a:defRPr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ЗАИМО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29058" y="1357298"/>
            <a:ext cx="3786214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выручка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000496" y="2285992"/>
            <a:ext cx="3786214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понимание 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071934" y="3214686"/>
            <a:ext cx="3786214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уважение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071934" y="4214818"/>
            <a:ext cx="3786214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любовь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43372" y="5286388"/>
            <a:ext cx="3786214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согласие</a:t>
            </a:r>
          </a:p>
        </p:txBody>
      </p:sp>
      <p:cxnSp>
        <p:nvCxnSpPr>
          <p:cNvPr id="17" name="Прямая соединительная линия 17"/>
          <p:cNvCxnSpPr>
            <a:cxnSpLocks noChangeShapeType="1"/>
          </p:cNvCxnSpPr>
          <p:nvPr/>
        </p:nvCxnSpPr>
        <p:spPr bwMode="auto">
          <a:xfrm>
            <a:off x="1714480" y="4214818"/>
            <a:ext cx="2286000" cy="15001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Общение в семье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7"/>
            <a:ext cx="8229600" cy="4429156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Общение в семье представляет собой отношение членов семьи друг к другу и их взаимодействие;</a:t>
            </a:r>
          </a:p>
          <a:p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обмен информацией между ними, их духовный контакт; </a:t>
            </a:r>
          </a:p>
          <a:p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спектр общения в семье может быть очень разнообразным. Помимо бесед о работе, домашнем хозяйстве, жизни друзей и знакомых оно включает в себя обсуждение вопросов, связанных с воспитанием детей, искусством, политикой и т.д.</a:t>
            </a:r>
          </a:p>
          <a:p>
            <a:endParaRPr lang="ru-RU" dirty="0"/>
          </a:p>
        </p:txBody>
      </p:sp>
      <p:pic>
        <p:nvPicPr>
          <p:cNvPr id="4" name="Рисунок 3" descr="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7950" y="5214950"/>
            <a:ext cx="2143125" cy="142875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 descr="33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5429250"/>
            <a:ext cx="2143125" cy="1428750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 родителей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создание у ребенка уверенности в том, что его любят и о нем заботятся;</a:t>
            </a:r>
          </a:p>
          <a:p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относиться к ребенку в любом возрасте с любовью и вниманием;</a:t>
            </a:r>
          </a:p>
          <a:p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постоянный психологический контакт с ребенком;</a:t>
            </a:r>
          </a:p>
          <a:p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заинтересованность во всем, что происходит в жизни ребенка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Формула истиной родительской любви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«Люблю не потому, что ты хороший» ,</a:t>
            </a:r>
          </a:p>
          <a:p>
            <a:pPr algn="ctr">
              <a:buNone/>
            </a:pP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а «люблю потому, что ты есть».</a:t>
            </a:r>
          </a:p>
        </p:txBody>
      </p:sp>
      <p:pic>
        <p:nvPicPr>
          <p:cNvPr id="4" name="Рисунок 3" descr="9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912236">
            <a:off x="518538" y="3028373"/>
            <a:ext cx="3866861" cy="3320085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Рисунок 5" descr="47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965631">
            <a:off x="5205867" y="3113460"/>
            <a:ext cx="3129675" cy="3346167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Дефицит ласки, который испытывают наши дети;</a:t>
            </a:r>
          </a:p>
          <a:p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Синдром опасного обращения с детьми -</a:t>
            </a:r>
            <a:r>
              <a:rPr lang="ru-RU" sz="28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поведение родителей по отношению к ребенку, сопровождающееся нанесением физической, психологической и нравственной травмы;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Проблемы семейного воспитания</a:t>
            </a:r>
          </a:p>
        </p:txBody>
      </p:sp>
      <p:pic>
        <p:nvPicPr>
          <p:cNvPr id="5" name="Рисунок 4" descr="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7554" y="3786190"/>
            <a:ext cx="2714644" cy="2714644"/>
          </a:xfrm>
          <a:prstGeom prst="rect">
            <a:avLst/>
          </a:prstGeom>
        </p:spPr>
      </p:pic>
      <p:pic>
        <p:nvPicPr>
          <p:cNvPr id="6" name="Рисунок 5" descr="45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3786190"/>
            <a:ext cx="3143272" cy="2714644"/>
          </a:xfrm>
          <a:prstGeom prst="rect">
            <a:avLst/>
          </a:prstGeom>
        </p:spPr>
      </p:pic>
      <p:pic>
        <p:nvPicPr>
          <p:cNvPr id="7" name="Рисунок 6" descr="4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2198" y="3786190"/>
            <a:ext cx="2714644" cy="264320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Правила для родителей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8929718" cy="5357850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Правило 1.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признание личности ребенка и его неприкосновенности. 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Правило 2.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формирование адекватной самооценки. 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Правило 3.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приобщение ребенка к реальным делам семьи. 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Правило 4.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развивать силу воли ребенка. </a:t>
            </a:r>
          </a:p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Правило 5.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-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учить планировать. 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Правило 6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-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требовать выполнение домашних обязанностей, поручений.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Правило 7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-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научить общаться с другими детьми, людьми. 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Правило 8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формировать нравственные качества: доброту, порядочность, сочувствие, взаимопомощь, ответственность. </a:t>
            </a:r>
            <a:endParaRPr lang="ru-RU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3834" y="357166"/>
            <a:ext cx="1357322" cy="178595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Любите и цените свою Семью!</a:t>
            </a:r>
            <a:b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sz="4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А.С.Макаренко писал: </a:t>
            </a:r>
          </a:p>
          <a:p>
            <a:pPr algn="ctr">
              <a:buNone/>
            </a:pPr>
            <a:r>
              <a:rPr lang="ru-RU" sz="4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«Хотите, чтобы были хорошие дети - будьте счастливы».</a:t>
            </a:r>
            <a:r>
              <a:rPr lang="ru-RU" sz="4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pic>
        <p:nvPicPr>
          <p:cNvPr id="8" name="Рисунок 7" descr="3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3643314"/>
            <a:ext cx="3357586" cy="300037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434</Words>
  <Application>Microsoft Office PowerPoint</Application>
  <PresentationFormat>Экран (4:3)</PresentationFormat>
  <Paragraphs>64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Родительское собрание </vt:lpstr>
      <vt:lpstr>Семья- колыбель духовного рождения человека</vt:lpstr>
      <vt:lpstr>Семейные ценности</vt:lpstr>
      <vt:lpstr>Общение в семье </vt:lpstr>
      <vt:lpstr>Задачи родителей </vt:lpstr>
      <vt:lpstr>Формула истиной родительской любви</vt:lpstr>
      <vt:lpstr>Проблемы семейного воспитания</vt:lpstr>
      <vt:lpstr>Правила для родителей </vt:lpstr>
      <vt:lpstr>Любите и цените свою Семью! </vt:lpstr>
      <vt:lpstr>Список источников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 </dc:title>
  <dc:creator>V</dc:creator>
  <cp:lastModifiedBy>Teacher_2</cp:lastModifiedBy>
  <cp:revision>17</cp:revision>
  <dcterms:created xsi:type="dcterms:W3CDTF">2013-01-26T19:55:29Z</dcterms:created>
  <dcterms:modified xsi:type="dcterms:W3CDTF">2024-12-02T05:37:19Z</dcterms:modified>
</cp:coreProperties>
</file>